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374" r:id="rId4"/>
    <p:sldId id="404" r:id="rId5"/>
    <p:sldId id="405" r:id="rId6"/>
    <p:sldId id="392" r:id="rId7"/>
    <p:sldId id="398" r:id="rId8"/>
    <p:sldId id="399" r:id="rId9"/>
    <p:sldId id="407" r:id="rId10"/>
    <p:sldId id="406" r:id="rId11"/>
    <p:sldId id="400" r:id="rId12"/>
    <p:sldId id="409" r:id="rId13"/>
    <p:sldId id="411" r:id="rId14"/>
    <p:sldId id="410" r:id="rId15"/>
    <p:sldId id="273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lang="en" altLang="ko-Kore-KR" dirty="0" err="1"/>
              <a:t>availability_replication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375C24-9299-9E47-8327-9F070EA7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96" y="0"/>
            <a:ext cx="7813057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CA1DC7-DEFA-984C-AB63-667C193901CE}"/>
              </a:ext>
            </a:extLst>
          </p:cNvPr>
          <p:cNvSpPr/>
          <p:nvPr/>
        </p:nvSpPr>
        <p:spPr>
          <a:xfrm>
            <a:off x="2843808" y="293965"/>
            <a:ext cx="219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&lt;DBMS</a:t>
            </a:r>
            <a:r>
              <a:rPr kumimoji="1" lang="ko-KR" altLang="en-US" dirty="0"/>
              <a:t>의 부하분산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467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24D73CEC-9C63-5148-B601-47357FD2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7" y="2316162"/>
            <a:ext cx="2070100" cy="2082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E5329DF-4772-4343-9C69-CCF018B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2163762"/>
            <a:ext cx="2108200" cy="2235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536E76-D26A-1441-8BA1-8247C3EB9E57}"/>
              </a:ext>
            </a:extLst>
          </p:cNvPr>
          <p:cNvCxnSpPr/>
          <p:nvPr/>
        </p:nvCxnSpPr>
        <p:spPr>
          <a:xfrm>
            <a:off x="4200525" y="3357562"/>
            <a:ext cx="308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A3238-4E24-9348-A463-423AB6FD8361}"/>
              </a:ext>
            </a:extLst>
          </p:cNvPr>
          <p:cNvSpPr/>
          <p:nvPr/>
        </p:nvSpPr>
        <p:spPr>
          <a:xfrm>
            <a:off x="4932295" y="2912030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동기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753C3-3D6A-394E-9635-77B317FFFD58}"/>
              </a:ext>
            </a:extLst>
          </p:cNvPr>
          <p:cNvSpPr/>
          <p:nvPr/>
        </p:nvSpPr>
        <p:spPr>
          <a:xfrm>
            <a:off x="169795" y="249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복제</a:t>
            </a:r>
          </a:p>
        </p:txBody>
      </p:sp>
    </p:spTree>
    <p:extLst>
      <p:ext uri="{BB962C8B-B14F-4D97-AF65-F5344CB8AC3E}">
        <p14:creationId xmlns:p14="http://schemas.microsoft.com/office/powerpoint/2010/main" val="353106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24D73CEC-9C63-5148-B601-47357FD2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7" y="2316162"/>
            <a:ext cx="2070100" cy="2082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E5329DF-4772-4343-9C69-CCF018B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2163762"/>
            <a:ext cx="2108200" cy="2235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536E76-D26A-1441-8BA1-8247C3EB9E57}"/>
              </a:ext>
            </a:extLst>
          </p:cNvPr>
          <p:cNvCxnSpPr/>
          <p:nvPr/>
        </p:nvCxnSpPr>
        <p:spPr>
          <a:xfrm>
            <a:off x="4200525" y="3357562"/>
            <a:ext cx="308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A3238-4E24-9348-A463-423AB6FD8361}"/>
              </a:ext>
            </a:extLst>
          </p:cNvPr>
          <p:cNvSpPr/>
          <p:nvPr/>
        </p:nvSpPr>
        <p:spPr>
          <a:xfrm>
            <a:off x="4932295" y="2912030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준동기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753C3-3D6A-394E-9635-77B317FFFD58}"/>
              </a:ext>
            </a:extLst>
          </p:cNvPr>
          <p:cNvSpPr/>
          <p:nvPr/>
        </p:nvSpPr>
        <p:spPr>
          <a:xfrm>
            <a:off x="169795" y="249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복제</a:t>
            </a:r>
          </a:p>
        </p:txBody>
      </p:sp>
    </p:spTree>
    <p:extLst>
      <p:ext uri="{BB962C8B-B14F-4D97-AF65-F5344CB8AC3E}">
        <p14:creationId xmlns:p14="http://schemas.microsoft.com/office/powerpoint/2010/main" val="387714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24D73CEC-9C63-5148-B601-47357FD2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7" y="2316162"/>
            <a:ext cx="2070100" cy="2082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E5329DF-4772-4343-9C69-CCF018B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2163762"/>
            <a:ext cx="2108200" cy="2235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536E76-D26A-1441-8BA1-8247C3EB9E57}"/>
              </a:ext>
            </a:extLst>
          </p:cNvPr>
          <p:cNvCxnSpPr/>
          <p:nvPr/>
        </p:nvCxnSpPr>
        <p:spPr>
          <a:xfrm>
            <a:off x="4200525" y="3357562"/>
            <a:ext cx="308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DA3238-4E24-9348-A463-423AB6FD8361}"/>
              </a:ext>
            </a:extLst>
          </p:cNvPr>
          <p:cNvSpPr/>
          <p:nvPr/>
        </p:nvSpPr>
        <p:spPr>
          <a:xfrm>
            <a:off x="4932295" y="2912030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동기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753C3-3D6A-394E-9635-77B317FFFD58}"/>
              </a:ext>
            </a:extLst>
          </p:cNvPr>
          <p:cNvSpPr/>
          <p:nvPr/>
        </p:nvSpPr>
        <p:spPr>
          <a:xfrm>
            <a:off x="169795" y="249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복제</a:t>
            </a:r>
          </a:p>
        </p:txBody>
      </p:sp>
    </p:spTree>
    <p:extLst>
      <p:ext uri="{BB962C8B-B14F-4D97-AF65-F5344CB8AC3E}">
        <p14:creationId xmlns:p14="http://schemas.microsoft.com/office/powerpoint/2010/main" val="322800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24D73CEC-9C63-5148-B601-47357FD2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7" y="2316162"/>
            <a:ext cx="2070100" cy="20828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E5329DF-4772-4343-9C69-CCF018B4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2163762"/>
            <a:ext cx="2108200" cy="2235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DA3238-4E24-9348-A463-423AB6FD8361}"/>
              </a:ext>
            </a:extLst>
          </p:cNvPr>
          <p:cNvSpPr/>
          <p:nvPr/>
        </p:nvSpPr>
        <p:spPr>
          <a:xfrm>
            <a:off x="5189577" y="30596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양방향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8753C3-3D6A-394E-9635-77B317FFFD58}"/>
              </a:ext>
            </a:extLst>
          </p:cNvPr>
          <p:cNvSpPr/>
          <p:nvPr/>
        </p:nvSpPr>
        <p:spPr>
          <a:xfrm>
            <a:off x="169795" y="24979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복제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8088C3-3077-C942-8072-ECFEE3114F42}"/>
              </a:ext>
            </a:extLst>
          </p:cNvPr>
          <p:cNvCxnSpPr/>
          <p:nvPr/>
        </p:nvCxnSpPr>
        <p:spPr>
          <a:xfrm>
            <a:off x="4200525" y="3500438"/>
            <a:ext cx="3086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54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DEC9B-715B-9947-AFCB-587A8DA709C0}"/>
              </a:ext>
            </a:extLst>
          </p:cNvPr>
          <p:cNvSpPr txBox="1"/>
          <p:nvPr/>
        </p:nvSpPr>
        <p:spPr>
          <a:xfrm>
            <a:off x="3893127" y="2045624"/>
            <a:ext cx="44057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200" dirty="0"/>
              <a:t>DB</a:t>
            </a:r>
            <a:r>
              <a:rPr kumimoji="1" lang="ko-KR" altLang="en-US" sz="3200" dirty="0"/>
              <a:t>의 </a:t>
            </a:r>
            <a:r>
              <a:rPr kumimoji="1" lang="ko-KR" altLang="en-US" sz="3200" dirty="0" err="1"/>
              <a:t>크래쉬</a:t>
            </a:r>
            <a:endParaRPr kumimoji="1"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3200" dirty="0"/>
              <a:t>바이너리 로그</a:t>
            </a:r>
            <a:endParaRPr kumimoji="1"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3200" dirty="0"/>
              <a:t>복제</a:t>
            </a:r>
            <a:endParaRPr kumimoji="1" lang="en-US" altLang="ko-KR" sz="3200" dirty="0"/>
          </a:p>
          <a:p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8636A-ABCD-5443-A050-E67D9DDD3FD1}"/>
              </a:ext>
            </a:extLst>
          </p:cNvPr>
          <p:cNvSpPr txBox="1"/>
          <p:nvPr/>
        </p:nvSpPr>
        <p:spPr>
          <a:xfrm>
            <a:off x="960120" y="1322349"/>
            <a:ext cx="2720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/>
              <a:t>목차</a:t>
            </a:r>
            <a:r>
              <a:rPr kumimoji="1" lang="ko-KR" altLang="en-US" sz="4400" dirty="0"/>
              <a:t> </a:t>
            </a:r>
            <a:endParaRPr kumimoji="1" lang="en-US" altLang="ko-KR" sz="4400" dirty="0"/>
          </a:p>
          <a:p>
            <a:endParaRPr kumimoji="1" lang="ko-Kore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5AC52-CCFA-E74F-B8EA-089308B85028}"/>
              </a:ext>
            </a:extLst>
          </p:cNvPr>
          <p:cNvSpPr txBox="1"/>
          <p:nvPr/>
        </p:nvSpPr>
        <p:spPr>
          <a:xfrm>
            <a:off x="413656" y="272143"/>
            <a:ext cx="325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/>
              <a:t>DB</a:t>
            </a:r>
            <a:r>
              <a:rPr kumimoji="1" lang="ko-Kore-KR" altLang="en-US" sz="2800" dirty="0"/>
              <a:t>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크래쉬</a:t>
            </a:r>
            <a:endParaRPr kumimoji="1" lang="ko-Kore-KR" altLang="en-US" sz="2800" dirty="0"/>
          </a:p>
        </p:txBody>
      </p:sp>
      <p:pic>
        <p:nvPicPr>
          <p:cNvPr id="5" name="그래픽 4" descr="데이터베이스 단색으로 채워진">
            <a:extLst>
              <a:ext uri="{FF2B5EF4-FFF2-40B4-BE49-F238E27FC236}">
                <a16:creationId xmlns:a16="http://schemas.microsoft.com/office/drawing/2014/main" id="{D07DB624-56EA-9B47-A6E8-B1890233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1119" y="1028700"/>
            <a:ext cx="4248150" cy="4248150"/>
          </a:xfrm>
          <a:prstGeom prst="rect">
            <a:avLst/>
          </a:prstGeom>
        </p:spPr>
      </p:pic>
      <p:sp>
        <p:nvSpPr>
          <p:cNvPr id="6" name="포인트가 7개인 별 5">
            <a:extLst>
              <a:ext uri="{FF2B5EF4-FFF2-40B4-BE49-F238E27FC236}">
                <a16:creationId xmlns:a16="http://schemas.microsoft.com/office/drawing/2014/main" id="{580C8D3A-3A09-4D46-8F15-E4F9FE3D780D}"/>
              </a:ext>
            </a:extLst>
          </p:cNvPr>
          <p:cNvSpPr/>
          <p:nvPr/>
        </p:nvSpPr>
        <p:spPr>
          <a:xfrm>
            <a:off x="10663237" y="1028700"/>
            <a:ext cx="1528763" cy="1485900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FA82BB-7D90-6A40-B203-9E57FCEFC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6" y="1494630"/>
            <a:ext cx="7830953" cy="36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5AC52-CCFA-E74F-B8EA-089308B85028}"/>
              </a:ext>
            </a:extLst>
          </p:cNvPr>
          <p:cNvSpPr txBox="1"/>
          <p:nvPr/>
        </p:nvSpPr>
        <p:spPr>
          <a:xfrm>
            <a:off x="413656" y="272143"/>
            <a:ext cx="325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dirty="0"/>
              <a:t>DB</a:t>
            </a:r>
            <a:r>
              <a:rPr kumimoji="1" lang="ko-Kore-KR" altLang="en-US" sz="2800" dirty="0"/>
              <a:t>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크래쉬</a:t>
            </a:r>
            <a:endParaRPr kumimoji="1" lang="ko-Kore-KR" altLang="en-US" sz="2800" dirty="0"/>
          </a:p>
        </p:txBody>
      </p:sp>
      <p:pic>
        <p:nvPicPr>
          <p:cNvPr id="5" name="그래픽 4" descr="데이터베이스 단색으로 채워진">
            <a:extLst>
              <a:ext uri="{FF2B5EF4-FFF2-40B4-BE49-F238E27FC236}">
                <a16:creationId xmlns:a16="http://schemas.microsoft.com/office/drawing/2014/main" id="{D07DB624-56EA-9B47-A6E8-B1890233B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8869" y="1304925"/>
            <a:ext cx="4248150" cy="4248150"/>
          </a:xfrm>
          <a:prstGeom prst="rect">
            <a:avLst/>
          </a:prstGeom>
        </p:spPr>
      </p:pic>
      <p:sp>
        <p:nvSpPr>
          <p:cNvPr id="6" name="포인트가 7개인 별 5">
            <a:extLst>
              <a:ext uri="{FF2B5EF4-FFF2-40B4-BE49-F238E27FC236}">
                <a16:creationId xmlns:a16="http://schemas.microsoft.com/office/drawing/2014/main" id="{580C8D3A-3A09-4D46-8F15-E4F9FE3D780D}"/>
              </a:ext>
            </a:extLst>
          </p:cNvPr>
          <p:cNvSpPr/>
          <p:nvPr/>
        </p:nvSpPr>
        <p:spPr>
          <a:xfrm>
            <a:off x="1728869" y="1200150"/>
            <a:ext cx="1528763" cy="1485900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래픽 3" descr="디스크 윤곽선">
            <a:extLst>
              <a:ext uri="{FF2B5EF4-FFF2-40B4-BE49-F238E27FC236}">
                <a16:creationId xmlns:a16="http://schemas.microsoft.com/office/drawing/2014/main" id="{EB789E13-7F16-7649-A97E-8B130FD55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7587" y="29718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7A382-9C73-3143-88A6-CBDE8E2916C4}"/>
              </a:ext>
            </a:extLst>
          </p:cNvPr>
          <p:cNvSpPr txBox="1"/>
          <p:nvPr/>
        </p:nvSpPr>
        <p:spPr>
          <a:xfrm>
            <a:off x="7005678" y="3900487"/>
            <a:ext cx="230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데이터의 손실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B163D5-06C0-F94A-ABDC-C43DE9D3C40C}"/>
              </a:ext>
            </a:extLst>
          </p:cNvPr>
          <p:cNvCxnSpPr>
            <a:cxnSpLocks/>
          </p:cNvCxnSpPr>
          <p:nvPr/>
        </p:nvCxnSpPr>
        <p:spPr>
          <a:xfrm>
            <a:off x="5653087" y="3429000"/>
            <a:ext cx="1504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곱하기 11">
            <a:extLst>
              <a:ext uri="{FF2B5EF4-FFF2-40B4-BE49-F238E27FC236}">
                <a16:creationId xmlns:a16="http://schemas.microsoft.com/office/drawing/2014/main" id="{6EB09CD9-0433-1F42-852C-D5A3CD4889EB}"/>
              </a:ext>
            </a:extLst>
          </p:cNvPr>
          <p:cNvSpPr/>
          <p:nvPr/>
        </p:nvSpPr>
        <p:spPr>
          <a:xfrm>
            <a:off x="7572375" y="2639973"/>
            <a:ext cx="1171575" cy="971550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E5AC52-CCFA-E74F-B8EA-089308B85028}"/>
              </a:ext>
            </a:extLst>
          </p:cNvPr>
          <p:cNvSpPr txBox="1"/>
          <p:nvPr/>
        </p:nvSpPr>
        <p:spPr>
          <a:xfrm>
            <a:off x="413656" y="272143"/>
            <a:ext cx="325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데이터의 손실 대책</a:t>
            </a:r>
            <a:endParaRPr kumimoji="1" lang="ko-Kore-KR" altLang="en-US" sz="280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9D8609A-0C03-0148-9EA1-A0926BBAF64A}"/>
              </a:ext>
            </a:extLst>
          </p:cNvPr>
          <p:cNvSpPr/>
          <p:nvPr/>
        </p:nvSpPr>
        <p:spPr>
          <a:xfrm>
            <a:off x="571500" y="2271712"/>
            <a:ext cx="5272088" cy="267176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380B31-9F0F-224A-93B1-5DD3282BBDDC}"/>
              </a:ext>
            </a:extLst>
          </p:cNvPr>
          <p:cNvSpPr/>
          <p:nvPr/>
        </p:nvSpPr>
        <p:spPr>
          <a:xfrm>
            <a:off x="900113" y="2543175"/>
            <a:ext cx="8286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HDD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E5E5AF-CAA5-3F49-8157-DC9A86C7493D}"/>
              </a:ext>
            </a:extLst>
          </p:cNvPr>
          <p:cNvSpPr/>
          <p:nvPr/>
        </p:nvSpPr>
        <p:spPr>
          <a:xfrm>
            <a:off x="2097962" y="2543175"/>
            <a:ext cx="8286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HDD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10CF8-5DF1-B242-86CF-636D99DF262D}"/>
              </a:ext>
            </a:extLst>
          </p:cNvPr>
          <p:cNvSpPr/>
          <p:nvPr/>
        </p:nvSpPr>
        <p:spPr>
          <a:xfrm>
            <a:off x="3373121" y="2521743"/>
            <a:ext cx="8286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HDD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0A86D-A8A1-9344-8B00-AD9A336CF7A2}"/>
              </a:ext>
            </a:extLst>
          </p:cNvPr>
          <p:cNvSpPr/>
          <p:nvPr/>
        </p:nvSpPr>
        <p:spPr>
          <a:xfrm>
            <a:off x="4648280" y="2521743"/>
            <a:ext cx="8286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HDD</a:t>
            </a:r>
            <a:endParaRPr kumimoji="1" lang="ko-Kore-KR" altLang="en-US" dirty="0"/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5C0D8695-D3E2-214C-89EB-8B0DF91A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14" y="1334293"/>
            <a:ext cx="5118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1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5F8BAC-B43E-4546-85B4-93F204BD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88" y="678656"/>
            <a:ext cx="7750552" cy="55006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F41E9A-3F49-B246-A453-4E6A602AC82B}"/>
              </a:ext>
            </a:extLst>
          </p:cNvPr>
          <p:cNvSpPr/>
          <p:nvPr/>
        </p:nvSpPr>
        <p:spPr>
          <a:xfrm>
            <a:off x="270364" y="493990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데이터의 손실 대책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621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27CF04A-7946-0E4C-BCA4-E43D59CDE7A6}"/>
              </a:ext>
            </a:extLst>
          </p:cNvPr>
          <p:cNvSpPr/>
          <p:nvPr/>
        </p:nvSpPr>
        <p:spPr>
          <a:xfrm>
            <a:off x="270364" y="493990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바이너리</a:t>
            </a:r>
            <a:r>
              <a:rPr kumimoji="1" lang="ko-KR" altLang="en-US" dirty="0"/>
              <a:t> 로그</a:t>
            </a:r>
            <a:endParaRPr kumimoji="1" lang="ko-Kore-KR" altLang="en-US" dirty="0"/>
          </a:p>
        </p:txBody>
      </p:sp>
      <p:pic>
        <p:nvPicPr>
          <p:cNvPr id="3" name="그래픽 2" descr="용지 윤곽선">
            <a:extLst>
              <a:ext uri="{FF2B5EF4-FFF2-40B4-BE49-F238E27FC236}">
                <a16:creationId xmlns:a16="http://schemas.microsoft.com/office/drawing/2014/main" id="{C1751100-D474-1942-9505-BCECE476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674" y="2355056"/>
            <a:ext cx="2147888" cy="21478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0061C8-DD22-D74F-9274-A499D2A225D3}"/>
              </a:ext>
            </a:extLst>
          </p:cNvPr>
          <p:cNvSpPr/>
          <p:nvPr/>
        </p:nvSpPr>
        <p:spPr>
          <a:xfrm>
            <a:off x="2615338" y="4502944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바이너리</a:t>
            </a:r>
            <a:r>
              <a:rPr kumimoji="1" lang="ko-KR" altLang="en-US" dirty="0"/>
              <a:t> 로그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9E1902B-7D3C-3E42-B61E-F9E254834340}"/>
              </a:ext>
            </a:extLst>
          </p:cNvPr>
          <p:cNvCxnSpPr>
            <a:cxnSpLocks/>
          </p:cNvCxnSpPr>
          <p:nvPr/>
        </p:nvCxnSpPr>
        <p:spPr>
          <a:xfrm>
            <a:off x="4468730" y="3571875"/>
            <a:ext cx="27178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77641-98AF-5142-B3F7-318F9BD326F3}"/>
              </a:ext>
            </a:extLst>
          </p:cNvPr>
          <p:cNvSpPr/>
          <p:nvPr/>
        </p:nvSpPr>
        <p:spPr>
          <a:xfrm>
            <a:off x="5449669" y="320254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ore-KR" altLang="en-US" dirty="0"/>
              <a:t>종류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17C819-0D7B-BB43-B626-9868A73F2199}"/>
              </a:ext>
            </a:extLst>
          </p:cNvPr>
          <p:cNvSpPr/>
          <p:nvPr/>
        </p:nvSpPr>
        <p:spPr>
          <a:xfrm>
            <a:off x="7516594" y="2983944"/>
            <a:ext cx="255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/>
              <a:t>Statement-based logging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548AC-685E-C141-BBC3-9B1F9B97F7B9}"/>
              </a:ext>
            </a:extLst>
          </p:cNvPr>
          <p:cNvSpPr/>
          <p:nvPr/>
        </p:nvSpPr>
        <p:spPr>
          <a:xfrm>
            <a:off x="7691440" y="3930134"/>
            <a:ext cx="1980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/>
              <a:t>Row-based logging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745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CA1DC7-DEFA-984C-AB63-667C193901CE}"/>
              </a:ext>
            </a:extLst>
          </p:cNvPr>
          <p:cNvSpPr/>
          <p:nvPr/>
        </p:nvSpPr>
        <p:spPr>
          <a:xfrm>
            <a:off x="270364" y="49399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복제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E7FF46-A460-124F-A815-F4D849D6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81" y="863322"/>
            <a:ext cx="6842637" cy="5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7FF46-A460-124F-A815-F4D849D6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81" y="863322"/>
            <a:ext cx="6842637" cy="54149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8B747D-D88D-6C41-9348-7B9588C9C077}"/>
              </a:ext>
            </a:extLst>
          </p:cNvPr>
          <p:cNvSpPr/>
          <p:nvPr/>
        </p:nvSpPr>
        <p:spPr>
          <a:xfrm>
            <a:off x="2586633" y="210383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장애 발생시 서비스 유지 및 백업</a:t>
            </a:r>
            <a:r>
              <a:rPr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9813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7545</TotalTime>
  <Words>86</Words>
  <Application>Microsoft Macintosh PowerPoint</Application>
  <PresentationFormat>와이드스크린</PresentationFormat>
  <Paragraphs>35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테마</vt:lpstr>
      <vt:lpstr>availability_replication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126</cp:revision>
  <dcterms:created xsi:type="dcterms:W3CDTF">2022-01-12T08:58:24Z</dcterms:created>
  <dcterms:modified xsi:type="dcterms:W3CDTF">2022-06-11T12:25:04Z</dcterms:modified>
</cp:coreProperties>
</file>